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4462E-7261-41D4-8B31-17164A2EA7D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23A9B77-19FE-4F20-B59D-8F498B2E12ED}">
      <dgm:prSet/>
      <dgm:spPr/>
      <dgm:t>
        <a:bodyPr/>
        <a:lstStyle/>
        <a:p>
          <a:r>
            <a:rPr lang="pl-PL"/>
            <a:t>Pojęcia z dziedziny teologii.</a:t>
          </a:r>
          <a:endParaRPr lang="en-US"/>
        </a:p>
      </dgm:t>
    </dgm:pt>
    <dgm:pt modelId="{9EE41737-E615-445F-AFBF-F17D42A1525C}" type="parTrans" cxnId="{D93178A5-E68F-425B-9089-7916762F876E}">
      <dgm:prSet/>
      <dgm:spPr/>
      <dgm:t>
        <a:bodyPr/>
        <a:lstStyle/>
        <a:p>
          <a:endParaRPr lang="en-US"/>
        </a:p>
      </dgm:t>
    </dgm:pt>
    <dgm:pt modelId="{7D95B242-62D3-44D1-B288-48C0A862C17C}" type="sibTrans" cxnId="{D93178A5-E68F-425B-9089-7916762F876E}">
      <dgm:prSet/>
      <dgm:spPr/>
      <dgm:t>
        <a:bodyPr/>
        <a:lstStyle/>
        <a:p>
          <a:endParaRPr lang="en-US"/>
        </a:p>
      </dgm:t>
    </dgm:pt>
    <dgm:pt modelId="{239C6867-1EF9-4328-B024-159395DEE718}">
      <dgm:prSet/>
      <dgm:spPr/>
      <dgm:t>
        <a:bodyPr/>
        <a:lstStyle/>
        <a:p>
          <a:r>
            <a:rPr lang="pl-PL"/>
            <a:t>Główne kwestie:</a:t>
          </a:r>
          <a:endParaRPr lang="en-US"/>
        </a:p>
      </dgm:t>
    </dgm:pt>
    <dgm:pt modelId="{C5F98C58-48F0-4FFA-86DA-B55C185A815C}" type="parTrans" cxnId="{0D78544F-B65F-4A53-AC99-6477EA2647CA}">
      <dgm:prSet/>
      <dgm:spPr/>
      <dgm:t>
        <a:bodyPr/>
        <a:lstStyle/>
        <a:p>
          <a:endParaRPr lang="en-US"/>
        </a:p>
      </dgm:t>
    </dgm:pt>
    <dgm:pt modelId="{239F1BCE-37A3-49FF-8E73-270A69070EE0}" type="sibTrans" cxnId="{0D78544F-B65F-4A53-AC99-6477EA2647CA}">
      <dgm:prSet/>
      <dgm:spPr/>
      <dgm:t>
        <a:bodyPr/>
        <a:lstStyle/>
        <a:p>
          <a:endParaRPr lang="en-US"/>
        </a:p>
      </dgm:t>
    </dgm:pt>
    <dgm:pt modelId="{C0B1440F-AAEC-4025-B7BD-81FDE20FBA84}">
      <dgm:prSet/>
      <dgm:spPr/>
      <dgm:t>
        <a:bodyPr/>
        <a:lstStyle/>
        <a:p>
          <a:r>
            <a:rPr lang="pl-PL"/>
            <a:t>Definicje.</a:t>
          </a:r>
          <a:endParaRPr lang="en-US"/>
        </a:p>
      </dgm:t>
    </dgm:pt>
    <dgm:pt modelId="{82AF8D03-DDC4-4E0A-916A-D578900E6B23}" type="parTrans" cxnId="{4049191A-0DF3-40EB-A352-D8C118DAA1C3}">
      <dgm:prSet/>
      <dgm:spPr/>
      <dgm:t>
        <a:bodyPr/>
        <a:lstStyle/>
        <a:p>
          <a:endParaRPr lang="en-US"/>
        </a:p>
      </dgm:t>
    </dgm:pt>
    <dgm:pt modelId="{CA41F1E0-725F-461B-A76D-74D9C373DD2F}" type="sibTrans" cxnId="{4049191A-0DF3-40EB-A352-D8C118DAA1C3}">
      <dgm:prSet/>
      <dgm:spPr/>
      <dgm:t>
        <a:bodyPr/>
        <a:lstStyle/>
        <a:p>
          <a:endParaRPr lang="en-US"/>
        </a:p>
      </dgm:t>
    </dgm:pt>
    <dgm:pt modelId="{3BC763F2-3C95-4683-A8D9-4D078761D825}">
      <dgm:prSet/>
      <dgm:spPr/>
      <dgm:t>
        <a:bodyPr/>
        <a:lstStyle/>
        <a:p>
          <a:r>
            <a:rPr lang="pl-PL"/>
            <a:t>Linie demarkacyjne.</a:t>
          </a:r>
          <a:endParaRPr lang="en-US"/>
        </a:p>
      </dgm:t>
    </dgm:pt>
    <dgm:pt modelId="{886E6A51-6090-4E8E-BD4A-14A93DAB8C86}" type="parTrans" cxnId="{E182A974-D144-429C-83D2-BECEA36BF001}">
      <dgm:prSet/>
      <dgm:spPr/>
      <dgm:t>
        <a:bodyPr/>
        <a:lstStyle/>
        <a:p>
          <a:endParaRPr lang="en-US"/>
        </a:p>
      </dgm:t>
    </dgm:pt>
    <dgm:pt modelId="{9902D049-F22A-4B43-B762-1530D02A4D44}" type="sibTrans" cxnId="{E182A974-D144-429C-83D2-BECEA36BF001}">
      <dgm:prSet/>
      <dgm:spPr/>
      <dgm:t>
        <a:bodyPr/>
        <a:lstStyle/>
        <a:p>
          <a:endParaRPr lang="en-US"/>
        </a:p>
      </dgm:t>
    </dgm:pt>
    <dgm:pt modelId="{70A2F802-9E3C-436D-A3E1-1F66B816FC17}">
      <dgm:prSet/>
      <dgm:spPr/>
      <dgm:t>
        <a:bodyPr/>
        <a:lstStyle/>
        <a:p>
          <a:r>
            <a:rPr lang="pl-PL"/>
            <a:t>Przyczyny polaryzacji.</a:t>
          </a:r>
          <a:endParaRPr lang="en-US"/>
        </a:p>
      </dgm:t>
    </dgm:pt>
    <dgm:pt modelId="{6FE39F23-EA18-4B9B-AF48-2EFCDC7001AA}" type="parTrans" cxnId="{2BB3CD81-1D27-4799-8E72-571CAA55832D}">
      <dgm:prSet/>
      <dgm:spPr/>
      <dgm:t>
        <a:bodyPr/>
        <a:lstStyle/>
        <a:p>
          <a:endParaRPr lang="en-US"/>
        </a:p>
      </dgm:t>
    </dgm:pt>
    <dgm:pt modelId="{A8D6E584-4BAC-4989-9346-7FE3478FF2B3}" type="sibTrans" cxnId="{2BB3CD81-1D27-4799-8E72-571CAA55832D}">
      <dgm:prSet/>
      <dgm:spPr/>
      <dgm:t>
        <a:bodyPr/>
        <a:lstStyle/>
        <a:p>
          <a:endParaRPr lang="en-US"/>
        </a:p>
      </dgm:t>
    </dgm:pt>
    <dgm:pt modelId="{435FC784-B558-4BE7-97BE-A4DEAFC23EAA}">
      <dgm:prSet/>
      <dgm:spPr/>
      <dgm:t>
        <a:bodyPr/>
        <a:lstStyle/>
        <a:p>
          <a:r>
            <a:rPr lang="pl-PL"/>
            <a:t>Co to mówi o ekonomii jako nauce, relacjach władzy w ramach dyscypliny i społecznej roli ekonomii?  </a:t>
          </a:r>
          <a:endParaRPr lang="en-US"/>
        </a:p>
      </dgm:t>
    </dgm:pt>
    <dgm:pt modelId="{8362E6D2-38C6-41D1-8C68-4DE969292689}" type="parTrans" cxnId="{06CBF714-CB73-4555-9622-C4D3046AF2B3}">
      <dgm:prSet/>
      <dgm:spPr/>
      <dgm:t>
        <a:bodyPr/>
        <a:lstStyle/>
        <a:p>
          <a:endParaRPr lang="en-US"/>
        </a:p>
      </dgm:t>
    </dgm:pt>
    <dgm:pt modelId="{C54B13DB-02D0-4A7F-9BC5-E5AF431A53E5}" type="sibTrans" cxnId="{06CBF714-CB73-4555-9622-C4D3046AF2B3}">
      <dgm:prSet/>
      <dgm:spPr/>
      <dgm:t>
        <a:bodyPr/>
        <a:lstStyle/>
        <a:p>
          <a:endParaRPr lang="en-US"/>
        </a:p>
      </dgm:t>
    </dgm:pt>
    <dgm:pt modelId="{99A4F2D7-E361-4A3D-AEE4-02B630FB043F}" type="pres">
      <dgm:prSet presAssocID="{78B4462E-7261-41D4-8B31-17164A2EA7D0}" presName="linear" presStyleCnt="0">
        <dgm:presLayoutVars>
          <dgm:animLvl val="lvl"/>
          <dgm:resizeHandles val="exact"/>
        </dgm:presLayoutVars>
      </dgm:prSet>
      <dgm:spPr/>
    </dgm:pt>
    <dgm:pt modelId="{EB21332E-6092-4055-AFF7-67B7815E456B}" type="pres">
      <dgm:prSet presAssocID="{F23A9B77-19FE-4F20-B59D-8F498B2E12E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6191801-BC4C-458D-849B-A9D5184E162F}" type="pres">
      <dgm:prSet presAssocID="{7D95B242-62D3-44D1-B288-48C0A862C17C}" presName="spacer" presStyleCnt="0"/>
      <dgm:spPr/>
    </dgm:pt>
    <dgm:pt modelId="{A9B6B814-A34D-410D-B171-A5A52FAB3CAC}" type="pres">
      <dgm:prSet presAssocID="{239C6867-1EF9-4328-B024-159395DEE71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EB4B0F-A966-40F1-A095-ECA62B7214B5}" type="pres">
      <dgm:prSet presAssocID="{239C6867-1EF9-4328-B024-159395DEE71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423BD0C-9207-4ABA-9B28-BAC2BFEF9195}" type="presOf" srcId="{239C6867-1EF9-4328-B024-159395DEE718}" destId="{A9B6B814-A34D-410D-B171-A5A52FAB3CAC}" srcOrd="0" destOrd="0" presId="urn:microsoft.com/office/officeart/2005/8/layout/vList2"/>
    <dgm:cxn modelId="{06CBF714-CB73-4555-9622-C4D3046AF2B3}" srcId="{239C6867-1EF9-4328-B024-159395DEE718}" destId="{435FC784-B558-4BE7-97BE-A4DEAFC23EAA}" srcOrd="3" destOrd="0" parTransId="{8362E6D2-38C6-41D1-8C68-4DE969292689}" sibTransId="{C54B13DB-02D0-4A7F-9BC5-E5AF431A53E5}"/>
    <dgm:cxn modelId="{0C77CA17-57C1-4136-92A9-FC39F7540FAE}" type="presOf" srcId="{C0B1440F-AAEC-4025-B7BD-81FDE20FBA84}" destId="{D4EB4B0F-A966-40F1-A095-ECA62B7214B5}" srcOrd="0" destOrd="0" presId="urn:microsoft.com/office/officeart/2005/8/layout/vList2"/>
    <dgm:cxn modelId="{4049191A-0DF3-40EB-A352-D8C118DAA1C3}" srcId="{239C6867-1EF9-4328-B024-159395DEE718}" destId="{C0B1440F-AAEC-4025-B7BD-81FDE20FBA84}" srcOrd="0" destOrd="0" parTransId="{82AF8D03-DDC4-4E0A-916A-D578900E6B23}" sibTransId="{CA41F1E0-725F-461B-A76D-74D9C373DD2F}"/>
    <dgm:cxn modelId="{0D78544F-B65F-4A53-AC99-6477EA2647CA}" srcId="{78B4462E-7261-41D4-8B31-17164A2EA7D0}" destId="{239C6867-1EF9-4328-B024-159395DEE718}" srcOrd="1" destOrd="0" parTransId="{C5F98C58-48F0-4FFA-86DA-B55C185A815C}" sibTransId="{239F1BCE-37A3-49FF-8E73-270A69070EE0}"/>
    <dgm:cxn modelId="{E182A974-D144-429C-83D2-BECEA36BF001}" srcId="{239C6867-1EF9-4328-B024-159395DEE718}" destId="{3BC763F2-3C95-4683-A8D9-4D078761D825}" srcOrd="1" destOrd="0" parTransId="{886E6A51-6090-4E8E-BD4A-14A93DAB8C86}" sibTransId="{9902D049-F22A-4B43-B762-1530D02A4D44}"/>
    <dgm:cxn modelId="{2BB3CD81-1D27-4799-8E72-571CAA55832D}" srcId="{239C6867-1EF9-4328-B024-159395DEE718}" destId="{70A2F802-9E3C-436D-A3E1-1F66B816FC17}" srcOrd="2" destOrd="0" parTransId="{6FE39F23-EA18-4B9B-AF48-2EFCDC7001AA}" sibTransId="{A8D6E584-4BAC-4989-9346-7FE3478FF2B3}"/>
    <dgm:cxn modelId="{D93178A5-E68F-425B-9089-7916762F876E}" srcId="{78B4462E-7261-41D4-8B31-17164A2EA7D0}" destId="{F23A9B77-19FE-4F20-B59D-8F498B2E12ED}" srcOrd="0" destOrd="0" parTransId="{9EE41737-E615-445F-AFBF-F17D42A1525C}" sibTransId="{7D95B242-62D3-44D1-B288-48C0A862C17C}"/>
    <dgm:cxn modelId="{F64F5BBE-6EB2-42E6-97E8-BB8D0891EF18}" type="presOf" srcId="{78B4462E-7261-41D4-8B31-17164A2EA7D0}" destId="{99A4F2D7-E361-4A3D-AEE4-02B630FB043F}" srcOrd="0" destOrd="0" presId="urn:microsoft.com/office/officeart/2005/8/layout/vList2"/>
    <dgm:cxn modelId="{FAAF6FCF-572B-40CE-8475-68B4B6E6E779}" type="presOf" srcId="{70A2F802-9E3C-436D-A3E1-1F66B816FC17}" destId="{D4EB4B0F-A966-40F1-A095-ECA62B7214B5}" srcOrd="0" destOrd="2" presId="urn:microsoft.com/office/officeart/2005/8/layout/vList2"/>
    <dgm:cxn modelId="{6FD7F8E8-92E8-4D39-B081-1410C32FED51}" type="presOf" srcId="{3BC763F2-3C95-4683-A8D9-4D078761D825}" destId="{D4EB4B0F-A966-40F1-A095-ECA62B7214B5}" srcOrd="0" destOrd="1" presId="urn:microsoft.com/office/officeart/2005/8/layout/vList2"/>
    <dgm:cxn modelId="{B7C3EDEE-9E16-4AF1-94A0-0A18E28EA595}" type="presOf" srcId="{435FC784-B558-4BE7-97BE-A4DEAFC23EAA}" destId="{D4EB4B0F-A966-40F1-A095-ECA62B7214B5}" srcOrd="0" destOrd="3" presId="urn:microsoft.com/office/officeart/2005/8/layout/vList2"/>
    <dgm:cxn modelId="{77B956FB-D342-4BF0-AA9F-047D87D7593B}" type="presOf" srcId="{F23A9B77-19FE-4F20-B59D-8F498B2E12ED}" destId="{EB21332E-6092-4055-AFF7-67B7815E456B}" srcOrd="0" destOrd="0" presId="urn:microsoft.com/office/officeart/2005/8/layout/vList2"/>
    <dgm:cxn modelId="{513CC59E-7B1E-4B40-9417-0FEC7E158E3D}" type="presParOf" srcId="{99A4F2D7-E361-4A3D-AEE4-02B630FB043F}" destId="{EB21332E-6092-4055-AFF7-67B7815E456B}" srcOrd="0" destOrd="0" presId="urn:microsoft.com/office/officeart/2005/8/layout/vList2"/>
    <dgm:cxn modelId="{BCA51C45-346D-405F-B6CC-ABA68AE7DACD}" type="presParOf" srcId="{99A4F2D7-E361-4A3D-AEE4-02B630FB043F}" destId="{36191801-BC4C-458D-849B-A9D5184E162F}" srcOrd="1" destOrd="0" presId="urn:microsoft.com/office/officeart/2005/8/layout/vList2"/>
    <dgm:cxn modelId="{9F8F57F0-3B6B-4E11-B068-BF7B27ED0312}" type="presParOf" srcId="{99A4F2D7-E361-4A3D-AEE4-02B630FB043F}" destId="{A9B6B814-A34D-410D-B171-A5A52FAB3CAC}" srcOrd="2" destOrd="0" presId="urn:microsoft.com/office/officeart/2005/8/layout/vList2"/>
    <dgm:cxn modelId="{EFB27D91-5FF4-4D08-8FB6-43FB566AC931}" type="presParOf" srcId="{99A4F2D7-E361-4A3D-AEE4-02B630FB043F}" destId="{D4EB4B0F-A966-40F1-A095-ECA62B7214B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4564A-E54E-4AAD-A4B9-4C8D38ACB71E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3F0DBF3C-D23F-47D6-8985-4BA36E947803}">
      <dgm:prSet/>
      <dgm:spPr/>
      <dgm:t>
        <a:bodyPr/>
        <a:lstStyle/>
        <a:p>
          <a:r>
            <a:rPr lang="pl-PL" dirty="0"/>
            <a:t>Nieostre, płynne, zmienne w czasie, szerokie kontinuum obszarów szarości, </a:t>
          </a:r>
          <a:endParaRPr lang="en-US" dirty="0"/>
        </a:p>
      </dgm:t>
    </dgm:pt>
    <dgm:pt modelId="{30052BC0-7DEF-4F14-8AEE-8418D37C81AF}" type="parTrans" cxnId="{848E450C-B87A-4CAC-91F1-5FE0031EC905}">
      <dgm:prSet/>
      <dgm:spPr/>
      <dgm:t>
        <a:bodyPr/>
        <a:lstStyle/>
        <a:p>
          <a:endParaRPr lang="en-US"/>
        </a:p>
      </dgm:t>
    </dgm:pt>
    <dgm:pt modelId="{7C33E90E-F84D-4BB3-8B08-D29990555BDA}" type="sibTrans" cxnId="{848E450C-B87A-4CAC-91F1-5FE0031EC905}">
      <dgm:prSet/>
      <dgm:spPr/>
      <dgm:t>
        <a:bodyPr/>
        <a:lstStyle/>
        <a:p>
          <a:endParaRPr lang="en-US"/>
        </a:p>
      </dgm:t>
    </dgm:pt>
    <dgm:pt modelId="{268645DA-00CE-4960-B1FC-CB9EB54FDA89}">
      <dgm:prSet/>
      <dgm:spPr/>
      <dgm:t>
        <a:bodyPr/>
        <a:lstStyle/>
        <a:p>
          <a:r>
            <a:rPr lang="pl-PL" dirty="0"/>
            <a:t>Gdzie jest punkt przejścia między ortodoksją a heterodoksją?</a:t>
          </a:r>
          <a:endParaRPr lang="en-US" dirty="0"/>
        </a:p>
      </dgm:t>
    </dgm:pt>
    <dgm:pt modelId="{8289D07F-FA31-4B6D-AB6C-8FC1F193D704}" type="parTrans" cxnId="{50BA8D48-27A5-4080-9D76-493F60AD90A2}">
      <dgm:prSet/>
      <dgm:spPr/>
      <dgm:t>
        <a:bodyPr/>
        <a:lstStyle/>
        <a:p>
          <a:endParaRPr lang="en-US"/>
        </a:p>
      </dgm:t>
    </dgm:pt>
    <dgm:pt modelId="{D9677A52-EF2D-4E94-B8AA-F8B60326D9ED}" type="sibTrans" cxnId="{50BA8D48-27A5-4080-9D76-493F60AD90A2}">
      <dgm:prSet/>
      <dgm:spPr/>
      <dgm:t>
        <a:bodyPr/>
        <a:lstStyle/>
        <a:p>
          <a:endParaRPr lang="en-US"/>
        </a:p>
      </dgm:t>
    </dgm:pt>
    <dgm:pt modelId="{7A752724-91C6-4EB1-9603-2E848AF40135}" type="pres">
      <dgm:prSet presAssocID="{4654564A-E54E-4AAD-A4B9-4C8D38ACB71E}" presName="vert0" presStyleCnt="0">
        <dgm:presLayoutVars>
          <dgm:dir/>
          <dgm:animOne val="branch"/>
          <dgm:animLvl val="lvl"/>
        </dgm:presLayoutVars>
      </dgm:prSet>
      <dgm:spPr/>
    </dgm:pt>
    <dgm:pt modelId="{C91F2CA1-77EC-4769-A34D-278DA6BAF8BF}" type="pres">
      <dgm:prSet presAssocID="{3F0DBF3C-D23F-47D6-8985-4BA36E947803}" presName="thickLine" presStyleLbl="alignNode1" presStyleIdx="0" presStyleCnt="2"/>
      <dgm:spPr/>
    </dgm:pt>
    <dgm:pt modelId="{3AB5717F-A22E-47F7-85CD-AF7CD572ED75}" type="pres">
      <dgm:prSet presAssocID="{3F0DBF3C-D23F-47D6-8985-4BA36E947803}" presName="horz1" presStyleCnt="0"/>
      <dgm:spPr/>
    </dgm:pt>
    <dgm:pt modelId="{892265C7-51ED-4383-A0E1-2ED87A394B22}" type="pres">
      <dgm:prSet presAssocID="{3F0DBF3C-D23F-47D6-8985-4BA36E947803}" presName="tx1" presStyleLbl="revTx" presStyleIdx="0" presStyleCnt="2"/>
      <dgm:spPr/>
    </dgm:pt>
    <dgm:pt modelId="{4C336F2A-1E34-438D-B8F8-F58CAD55690E}" type="pres">
      <dgm:prSet presAssocID="{3F0DBF3C-D23F-47D6-8985-4BA36E947803}" presName="vert1" presStyleCnt="0"/>
      <dgm:spPr/>
    </dgm:pt>
    <dgm:pt modelId="{5348766A-90C2-4FE0-B347-93280BB263C5}" type="pres">
      <dgm:prSet presAssocID="{268645DA-00CE-4960-B1FC-CB9EB54FDA89}" presName="thickLine" presStyleLbl="alignNode1" presStyleIdx="1" presStyleCnt="2"/>
      <dgm:spPr/>
    </dgm:pt>
    <dgm:pt modelId="{FFE95305-CDF0-4661-A4F4-A2498376939E}" type="pres">
      <dgm:prSet presAssocID="{268645DA-00CE-4960-B1FC-CB9EB54FDA89}" presName="horz1" presStyleCnt="0"/>
      <dgm:spPr/>
    </dgm:pt>
    <dgm:pt modelId="{3FE18520-A040-4E2D-ABEB-20649F544A9B}" type="pres">
      <dgm:prSet presAssocID="{268645DA-00CE-4960-B1FC-CB9EB54FDA89}" presName="tx1" presStyleLbl="revTx" presStyleIdx="1" presStyleCnt="2"/>
      <dgm:spPr/>
    </dgm:pt>
    <dgm:pt modelId="{47D02DA8-B9AE-4B8A-94DB-11966A8A5A70}" type="pres">
      <dgm:prSet presAssocID="{268645DA-00CE-4960-B1FC-CB9EB54FDA89}" presName="vert1" presStyleCnt="0"/>
      <dgm:spPr/>
    </dgm:pt>
  </dgm:ptLst>
  <dgm:cxnLst>
    <dgm:cxn modelId="{848E450C-B87A-4CAC-91F1-5FE0031EC905}" srcId="{4654564A-E54E-4AAD-A4B9-4C8D38ACB71E}" destId="{3F0DBF3C-D23F-47D6-8985-4BA36E947803}" srcOrd="0" destOrd="0" parTransId="{30052BC0-7DEF-4F14-8AEE-8418D37C81AF}" sibTransId="{7C33E90E-F84D-4BB3-8B08-D29990555BDA}"/>
    <dgm:cxn modelId="{C06F385C-8794-485C-906C-848A9355DC87}" type="presOf" srcId="{268645DA-00CE-4960-B1FC-CB9EB54FDA89}" destId="{3FE18520-A040-4E2D-ABEB-20649F544A9B}" srcOrd="0" destOrd="0" presId="urn:microsoft.com/office/officeart/2008/layout/LinedList"/>
    <dgm:cxn modelId="{50BA8D48-27A5-4080-9D76-493F60AD90A2}" srcId="{4654564A-E54E-4AAD-A4B9-4C8D38ACB71E}" destId="{268645DA-00CE-4960-B1FC-CB9EB54FDA89}" srcOrd="1" destOrd="0" parTransId="{8289D07F-FA31-4B6D-AB6C-8FC1F193D704}" sibTransId="{D9677A52-EF2D-4E94-B8AA-F8B60326D9ED}"/>
    <dgm:cxn modelId="{6FA3B7A2-0D7C-44E0-9D67-CF6F1BC44DE5}" type="presOf" srcId="{3F0DBF3C-D23F-47D6-8985-4BA36E947803}" destId="{892265C7-51ED-4383-A0E1-2ED87A394B22}" srcOrd="0" destOrd="0" presId="urn:microsoft.com/office/officeart/2008/layout/LinedList"/>
    <dgm:cxn modelId="{7A0091F2-4599-4812-BFCC-59D5029AC1B3}" type="presOf" srcId="{4654564A-E54E-4AAD-A4B9-4C8D38ACB71E}" destId="{7A752724-91C6-4EB1-9603-2E848AF40135}" srcOrd="0" destOrd="0" presId="urn:microsoft.com/office/officeart/2008/layout/LinedList"/>
    <dgm:cxn modelId="{A85DEDF7-F2F8-414A-9AB1-83FBCFDB22A0}" type="presParOf" srcId="{7A752724-91C6-4EB1-9603-2E848AF40135}" destId="{C91F2CA1-77EC-4769-A34D-278DA6BAF8BF}" srcOrd="0" destOrd="0" presId="urn:microsoft.com/office/officeart/2008/layout/LinedList"/>
    <dgm:cxn modelId="{8A908518-90B4-412E-9BA8-1FE328E902D6}" type="presParOf" srcId="{7A752724-91C6-4EB1-9603-2E848AF40135}" destId="{3AB5717F-A22E-47F7-85CD-AF7CD572ED75}" srcOrd="1" destOrd="0" presId="urn:microsoft.com/office/officeart/2008/layout/LinedList"/>
    <dgm:cxn modelId="{FC200920-5525-4738-B8CA-43EB90259B0F}" type="presParOf" srcId="{3AB5717F-A22E-47F7-85CD-AF7CD572ED75}" destId="{892265C7-51ED-4383-A0E1-2ED87A394B22}" srcOrd="0" destOrd="0" presId="urn:microsoft.com/office/officeart/2008/layout/LinedList"/>
    <dgm:cxn modelId="{FDD39585-58E9-4098-8DC6-34ED8177710D}" type="presParOf" srcId="{3AB5717F-A22E-47F7-85CD-AF7CD572ED75}" destId="{4C336F2A-1E34-438D-B8F8-F58CAD55690E}" srcOrd="1" destOrd="0" presId="urn:microsoft.com/office/officeart/2008/layout/LinedList"/>
    <dgm:cxn modelId="{ADFE7191-0011-4DDA-B086-F048EB6D147C}" type="presParOf" srcId="{7A752724-91C6-4EB1-9603-2E848AF40135}" destId="{5348766A-90C2-4FE0-B347-93280BB263C5}" srcOrd="2" destOrd="0" presId="urn:microsoft.com/office/officeart/2008/layout/LinedList"/>
    <dgm:cxn modelId="{D62DDB6E-44BD-4999-8790-1BE14502C5FD}" type="presParOf" srcId="{7A752724-91C6-4EB1-9603-2E848AF40135}" destId="{FFE95305-CDF0-4661-A4F4-A2498376939E}" srcOrd="3" destOrd="0" presId="urn:microsoft.com/office/officeart/2008/layout/LinedList"/>
    <dgm:cxn modelId="{DA73DBC6-32A0-4613-B8FD-EA3366C42BB2}" type="presParOf" srcId="{FFE95305-CDF0-4661-A4F4-A2498376939E}" destId="{3FE18520-A040-4E2D-ABEB-20649F544A9B}" srcOrd="0" destOrd="0" presId="urn:microsoft.com/office/officeart/2008/layout/LinedList"/>
    <dgm:cxn modelId="{0D326473-97E0-493D-BBB2-05E3E7D65E03}" type="presParOf" srcId="{FFE95305-CDF0-4661-A4F4-A2498376939E}" destId="{47D02DA8-B9AE-4B8A-94DB-11966A8A5A7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1332E-6092-4055-AFF7-67B7815E456B}">
      <dsp:nvSpPr>
        <dsp:cNvPr id="0" name=""/>
        <dsp:cNvSpPr/>
      </dsp:nvSpPr>
      <dsp:spPr>
        <a:xfrm>
          <a:off x="0" y="58350"/>
          <a:ext cx="6900512" cy="9582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/>
            <a:t>Pojęcia z dziedziny teologii.</a:t>
          </a:r>
          <a:endParaRPr lang="en-US" sz="3900" kern="1200"/>
        </a:p>
      </dsp:txBody>
      <dsp:txXfrm>
        <a:off x="46777" y="105127"/>
        <a:ext cx="6806958" cy="864676"/>
      </dsp:txXfrm>
    </dsp:sp>
    <dsp:sp modelId="{A9B6B814-A34D-410D-B171-A5A52FAB3CAC}">
      <dsp:nvSpPr>
        <dsp:cNvPr id="0" name=""/>
        <dsp:cNvSpPr/>
      </dsp:nvSpPr>
      <dsp:spPr>
        <a:xfrm>
          <a:off x="0" y="1128900"/>
          <a:ext cx="6900512" cy="95823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900" kern="1200"/>
            <a:t>Główne kwestie:</a:t>
          </a:r>
          <a:endParaRPr lang="en-US" sz="3900" kern="1200"/>
        </a:p>
      </dsp:txBody>
      <dsp:txXfrm>
        <a:off x="46777" y="1175677"/>
        <a:ext cx="6806958" cy="864676"/>
      </dsp:txXfrm>
    </dsp:sp>
    <dsp:sp modelId="{D4EB4B0F-A966-40F1-A095-ECA62B7214B5}">
      <dsp:nvSpPr>
        <dsp:cNvPr id="0" name=""/>
        <dsp:cNvSpPr/>
      </dsp:nvSpPr>
      <dsp:spPr>
        <a:xfrm>
          <a:off x="0" y="2087130"/>
          <a:ext cx="6900512" cy="339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091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000" kern="1200"/>
            <a:t>Definicje.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000" kern="1200"/>
            <a:t>Linie demarkacyjne.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000" kern="1200"/>
            <a:t>Przyczyny polaryzacji.</a:t>
          </a:r>
          <a:endParaRPr lang="en-US" sz="3000" kern="120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000" kern="1200"/>
            <a:t>Co to mówi o ekonomii jako nauce, relacjach władzy w ramach dyscypliny i społecznej roli ekonomii?  </a:t>
          </a:r>
          <a:endParaRPr lang="en-US" sz="3000" kern="1200"/>
        </a:p>
      </dsp:txBody>
      <dsp:txXfrm>
        <a:off x="0" y="2087130"/>
        <a:ext cx="6900512" cy="339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F2CA1-77EC-4769-A34D-278DA6BAF8BF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265C7-51ED-4383-A0E1-2ED87A394B22}">
      <dsp:nvSpPr>
        <dsp:cNvPr id="0" name=""/>
        <dsp:cNvSpPr/>
      </dsp:nvSpPr>
      <dsp:spPr>
        <a:xfrm>
          <a:off x="0" y="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300" kern="1200" dirty="0"/>
            <a:t>Nieostre, płynne, zmienne w czasie, szerokie kontinuum obszarów szarości, </a:t>
          </a:r>
          <a:endParaRPr lang="en-US" sz="4300" kern="1200" dirty="0"/>
        </a:p>
      </dsp:txBody>
      <dsp:txXfrm>
        <a:off x="0" y="0"/>
        <a:ext cx="6900512" cy="2768070"/>
      </dsp:txXfrm>
    </dsp:sp>
    <dsp:sp modelId="{5348766A-90C2-4FE0-B347-93280BB263C5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8520-A040-4E2D-ABEB-20649F544A9B}">
      <dsp:nvSpPr>
        <dsp:cNvPr id="0" name=""/>
        <dsp:cNvSpPr/>
      </dsp:nvSpPr>
      <dsp:spPr>
        <a:xfrm>
          <a:off x="0" y="2768070"/>
          <a:ext cx="6900512" cy="276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300" kern="1200" dirty="0"/>
            <a:t>Gdzie jest punkt przejścia między ortodoksją a heterodoksją?</a:t>
          </a:r>
          <a:endParaRPr lang="en-US" sz="4300" kern="1200" dirty="0"/>
        </a:p>
      </dsp:txBody>
      <dsp:txXfrm>
        <a:off x="0" y="2768070"/>
        <a:ext cx="6900512" cy="27680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D17EE9-E37D-05A2-5D22-A56E1C2B1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4E9406-9D11-F006-489B-DA6CE79B6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552D28-3B91-24A0-03D1-DAB879F7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5161EB-B2EA-C3EF-BF38-F02C995A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C1ACAC-F16F-5A8D-40C0-FB0EE0F1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8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6FE4C9-6D73-AACE-4D61-B5394B55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8C6B3D-7B84-FFCC-6C90-EF9632790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A08DCE-1B21-727A-21D7-03F6FCB95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AEA573-35B9-69BD-2688-CE38068C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13A2ED-8065-E95C-49FE-065E011B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449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DC8A55A-F3F3-27E6-6EBA-67572917C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20BD08-8A23-C8F6-CE52-CF57343CA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6DDACD-23B8-8E36-EB6B-981495E6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C4588E-098C-E619-79FA-DA15CEC25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E46EBD-8F16-C34B-9411-6EBF0A82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08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8A54B1-8264-5398-8096-8D4E2A9E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CDB917-8164-1336-611D-13EB0A586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9D5E20A-1093-FB4B-6E76-1099092C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A2E33C-390D-FB9E-9A69-2A398AD1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8193C-B14A-A709-5049-198EBC37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03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342AE2-CD59-233E-E6EB-A5C821B3F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201AD87-603A-1E62-571E-BFC34BA3E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52C2E7-60CC-CE3D-1E34-157F3018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1D243C-BBA0-3B12-3FF3-BE2557C8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900CDF9-4F34-237C-48EB-E9B37363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9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05F49F-219F-7F11-8B35-E9A7CCB3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BAFFB9-2F64-2DA9-4BBE-3BA3F66C2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4E4579-8749-692E-451F-76C164F7E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3657BD-E033-33A7-461B-B6F0D065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43EFD2B-6D81-C23D-FA24-65E579FA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2AD71E-F857-2A98-6365-87AA64F6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34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7B2FE-617A-4D2B-E452-4D1CBB6BC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BBE488-083B-B6E3-D6B3-D54EC0ECF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F96581F-6FF8-EFB6-54EC-46AE7848A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5E0F52-A151-E3CB-CEDB-767629DC46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F68AB2E-6A51-7E31-3343-5C41338C1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67FB706-6FCD-5D43-8B14-1A81634BD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E63C798-4AAE-91FF-C5BA-31219705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EAFC83F-6DA4-6D86-05D6-4D2477D3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60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40796F-56DE-EF7F-3532-B3529B50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FC4E899-F89B-4C80-DE89-0ACA2EC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4DF0405-2951-CA8D-6AD4-84B8F2E62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4048BA-338F-D9A5-A7C9-0F5A55FD7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60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8316B96-E2D9-377B-CC7D-26622119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36B1B6F-A6C8-0A01-1AAF-C566DDF6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48302DF-8BDC-7A32-877E-D0879BBF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033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39FD89-9ABE-FB13-6ADF-830B3E68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871CE6-FDDD-3785-0C6E-6CC492425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2287599-65F5-43D0-4932-011F5E638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BFE654E-F8F7-A7FC-C344-25CC5CBC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71B215-BDC0-233B-856C-0D8678A2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040E5B-FD07-0EA6-C93A-FBAD1986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431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A6DD3-3599-D9E0-DDF2-73CB0734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8DB2391-A56E-03E8-9425-859C3F673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22CBBD4-27E5-FA09-0D84-56537536A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921707-B8EC-ECCE-9C41-4346939B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13E78CD-295F-81BF-F7EC-0C37DDD8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A49D80-5590-E150-54BA-8072FB34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47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2249F4A-EBE0-B3B0-8C60-83DEDF13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77966B-C94E-7106-DD79-CD3A99562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6DBD84-0737-E79A-C95A-82326FAD5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E7610E-31D6-43B2-9C4E-5212546A168A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9AF91E-CB17-A9A2-8863-593B361B3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277677-C001-8993-6187-0233430C2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FE4240-7BCD-44B7-B057-C0B092874D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97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C351B8-8B36-A102-32E3-2D7DB79E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pl-PL" sz="8000"/>
              <a:t>O co chodzi w heterodoksji?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A44138-DBC5-B246-259F-619B93708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endParaRPr lang="pl-PL"/>
          </a:p>
          <a:p>
            <a:pPr algn="r"/>
            <a:r>
              <a:rPr lang="pl-PL" dirty="0"/>
              <a:t>Adam Rogoda</a:t>
            </a:r>
            <a:endParaRPr lang="pl-PL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87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B37C18-EE26-40D0-8F87-376240060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603530-A673-B94A-D6A0-82E5DE5AE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8C0975A-F8F1-3AD9-10EB-7121799E9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dirty="0"/>
              <a:t>Co polaryzacja mówi o ekonomii jako nauce?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2FB6A6FD-0B0C-948E-986A-7A46A253C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1F8425-30AE-CB17-F9F1-1C9DDF4B9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1444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A2A3D8E-B27D-5DA8-3CBE-6A8D6CB28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pPr algn="ctr"/>
            <a:r>
              <a:rPr lang="pl-PL" sz="4600" dirty="0"/>
              <a:t>Ortodoksja (główny nurt) vs Heterodoksja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Symbol zastępczy zawartości 2">
            <a:extLst>
              <a:ext uri="{FF2B5EF4-FFF2-40B4-BE49-F238E27FC236}">
                <a16:creationId xmlns:a16="http://schemas.microsoft.com/office/drawing/2014/main" id="{5253C22D-ED8E-E0B8-2C6F-5B8E3F5C89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36290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929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Obraz zawierający tekst, diagram, Plan, design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EF275B20-2231-791F-BD9A-C1DB99E48D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14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81E054D-23CE-443A-44A3-478A34EDF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/>
              <a:t>Główny nurt (ortodoksja)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6895C0-DCEF-646F-5CD8-07DFA7ED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pl-PL" sz="2200"/>
              <a:t>Ekonomia neoklasyczna?</a:t>
            </a:r>
          </a:p>
          <a:p>
            <a:endParaRPr lang="pl-PL" sz="2200"/>
          </a:p>
          <a:p>
            <a:r>
              <a:rPr lang="pl-PL" sz="2200"/>
              <a:t>Ekonomia matematyczna?</a:t>
            </a:r>
          </a:p>
          <a:p>
            <a:endParaRPr lang="pl-PL" sz="2200"/>
          </a:p>
          <a:p>
            <a:r>
              <a:rPr lang="pl-PL" sz="2200"/>
              <a:t>Topowi i najbardziej wpływowi ekonomiści? Prestiżowe uczelnie i czasopisma?</a:t>
            </a:r>
          </a:p>
        </p:txBody>
      </p:sp>
    </p:spTree>
    <p:extLst>
      <p:ext uri="{BB962C8B-B14F-4D97-AF65-F5344CB8AC3E}">
        <p14:creationId xmlns:p14="http://schemas.microsoft.com/office/powerpoint/2010/main" val="338087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D592DEE-9DD4-E266-3A7F-CE938BE49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pl-PL" sz="5400" dirty="0"/>
              <a:t>Heterodoksja</a:t>
            </a:r>
          </a:p>
        </p:txBody>
      </p:sp>
      <p:pic>
        <p:nvPicPr>
          <p:cNvPr id="5" name="Picture 4" descr="Ręka idąca na słońce">
            <a:extLst>
              <a:ext uri="{FF2B5EF4-FFF2-40B4-BE49-F238E27FC236}">
                <a16:creationId xmlns:a16="http://schemas.microsoft.com/office/drawing/2014/main" id="{1EA834E8-F7AE-29F9-C3BA-A4558E88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443" r="18057" b="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0F94B7-5E12-BC58-3336-B05C8250D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fontScale="92500" lnSpcReduction="10000"/>
          </a:bodyPr>
          <a:lstStyle/>
          <a:p>
            <a:r>
              <a:rPr lang="pl-PL" sz="1700" dirty="0"/>
              <a:t>Definicje negatywne: to co nie jest głównym nurtem.</a:t>
            </a:r>
          </a:p>
          <a:p>
            <a:endParaRPr lang="pl-PL" sz="1700" dirty="0"/>
          </a:p>
          <a:p>
            <a:r>
              <a:rPr lang="pl-PL" sz="1700" dirty="0"/>
              <a:t>Definicje intelektualne: odrzucenie założeń i metod charakterystycznych dla głównego nurtu.</a:t>
            </a:r>
          </a:p>
          <a:p>
            <a:endParaRPr lang="pl-PL" sz="1700" dirty="0"/>
          </a:p>
          <a:p>
            <a:r>
              <a:rPr lang="pl-PL" sz="1700" dirty="0"/>
              <a:t>Definicje socjologiczne: grupy, wspólnoty identyfikowane lub samo identyfikujące się jako nienależące do głównego nurtu.</a:t>
            </a:r>
            <a:endParaRPr lang="pl-PL" sz="1300" dirty="0"/>
          </a:p>
          <a:p>
            <a:endParaRPr lang="pl-PL" sz="1700" dirty="0"/>
          </a:p>
          <a:p>
            <a:r>
              <a:rPr lang="pl-PL" sz="1700" dirty="0"/>
              <a:t>Definicje pozytywne: charakterystyczna perspektywa badawcza, różnorodność metod i programów badawczych, przy równoczesnej wspólnocie poglądów odnośnie do postrzegania zjawisk ekonomicznych oraz sposobów ich analizowania. </a:t>
            </a:r>
          </a:p>
        </p:txBody>
      </p:sp>
    </p:spTree>
    <p:extLst>
      <p:ext uri="{BB962C8B-B14F-4D97-AF65-F5344CB8AC3E}">
        <p14:creationId xmlns:p14="http://schemas.microsoft.com/office/powerpoint/2010/main" val="160469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862459-205D-5E87-F550-131BD38D2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pl-PL" sz="5400" dirty="0"/>
              <a:t>3 tematy jednoczące heterodoksję</a:t>
            </a:r>
          </a:p>
        </p:txBody>
      </p:sp>
      <p:pic>
        <p:nvPicPr>
          <p:cNvPr id="5" name="Symbol zastępczy zawartości 4" descr="Obraz zawierający tekst, zrzut ekranu, woda, matryc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12C0B273-7597-6B98-AC68-F3C4B6436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709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1B2818D-EC70-3100-A0C1-82549F321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pl-PL" sz="2200" dirty="0"/>
              <a:t>Realizm:</a:t>
            </a:r>
          </a:p>
          <a:p>
            <a:pPr lvl="1"/>
            <a:r>
              <a:rPr lang="pl-PL" sz="1800" dirty="0"/>
              <a:t>Relacje między teorią a rzeczywistością.</a:t>
            </a:r>
          </a:p>
          <a:p>
            <a:pPr lvl="1"/>
            <a:r>
              <a:rPr lang="pl-PL" sz="1800" dirty="0"/>
              <a:t>Realizm założeń. </a:t>
            </a:r>
          </a:p>
          <a:p>
            <a:endParaRPr lang="pl-PL" sz="2200" dirty="0"/>
          </a:p>
          <a:p>
            <a:r>
              <a:rPr lang="pl-PL" sz="2200" dirty="0"/>
              <a:t>Relacje władzy (w społeczeństwie i w ramach dyscypliny)</a:t>
            </a:r>
          </a:p>
          <a:p>
            <a:endParaRPr lang="pl-PL" sz="2200" dirty="0"/>
          </a:p>
          <a:p>
            <a:r>
              <a:rPr lang="pl-PL" sz="2200" dirty="0"/>
              <a:t>Pluralizm (metod, perspektyw badawczych etc.)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5357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AEE826-70E9-7CE5-D563-2D16EF7DA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pl-PL" sz="4200"/>
              <a:t>Linie demarkacyjne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E3B42C02-AA66-20AA-F5AF-BAB15B0DAF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64953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311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F01151-EEE3-63BC-1A18-346EED67C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889744-932D-6F54-9F07-FC2A4E332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AD50014-34E1-6B4D-E4CF-9EC3D0CF2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Główny nurt oczami heterodoksji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A0E95D3C-24C3-76B9-F874-E5A13FBC3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C7D810-B971-60DF-2802-91A992831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/>
              <a:t>Pomijanie relacji władzy, dynamiki i </a:t>
            </a:r>
            <a:r>
              <a:rPr lang="pl-PL" sz="2400" dirty="0" err="1"/>
              <a:t>entropiczności</a:t>
            </a:r>
            <a:r>
              <a:rPr lang="pl-PL" sz="2400" dirty="0"/>
              <a:t> procesu ekonomicznego, roli i znaczenia instytucji; nadmierny formalizm, indywidualizm metodologiczny i pozytywizm metodologiczny, nierealistyczność założeń etc.</a:t>
            </a:r>
          </a:p>
          <a:p>
            <a:endParaRPr lang="pl-PL" sz="2200" dirty="0"/>
          </a:p>
          <a:p>
            <a:r>
              <a:rPr lang="pl-PL" sz="2400" dirty="0"/>
              <a:t>Teorie poza kontekstowe, a nie dopasowane do specyfiki czasu i przestrzeni. </a:t>
            </a:r>
          </a:p>
          <a:p>
            <a:endParaRPr lang="pl-PL" sz="2200" dirty="0"/>
          </a:p>
          <a:p>
            <a:r>
              <a:rPr lang="pl-PL" sz="2400" dirty="0"/>
              <a:t>Zjawiska ekonomiczne należy postrzegać w sposób holistyczny, nie można abstrahować od czynników nieekonomicznych.  </a:t>
            </a:r>
          </a:p>
          <a:p>
            <a:endParaRPr lang="pl-PL" sz="2400" dirty="0"/>
          </a:p>
          <a:p>
            <a:r>
              <a:rPr lang="pl-PL" sz="2400" dirty="0"/>
              <a:t>Główny nurt jest nauką pozornie pozytywną. W istocie ma charakter konstruktywistyczny i jest projektem politycznym realizowanym w interesie elit i grup uprzywilejowanych. </a:t>
            </a:r>
          </a:p>
        </p:txBody>
      </p:sp>
    </p:spTree>
    <p:extLst>
      <p:ext uri="{BB962C8B-B14F-4D97-AF65-F5344CB8AC3E}">
        <p14:creationId xmlns:p14="http://schemas.microsoft.com/office/powerpoint/2010/main" val="231448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A23AC3-659F-3544-8159-589384A8D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8BA51D-26C9-43E9-D1B7-2CC83B6BD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697D4B-213F-D94F-06F0-567E97FF7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sz="4000" dirty="0"/>
              <a:t>A. </a:t>
            </a:r>
            <a:r>
              <a:rPr lang="pl-PL" sz="4000" dirty="0" err="1"/>
              <a:t>Mearman</a:t>
            </a:r>
            <a:r>
              <a:rPr lang="pl-PL" sz="4000" dirty="0"/>
              <a:t>, S. Berger, D. </a:t>
            </a:r>
            <a:r>
              <a:rPr lang="pl-PL" sz="4000" dirty="0" err="1"/>
              <a:t>Guizzo</a:t>
            </a:r>
            <a:r>
              <a:rPr lang="pl-PL" sz="4000" dirty="0"/>
              <a:t> (2023, s. 1027)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FA49D071-0E73-1F34-0DD1-8CF4D63C9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519182-0A35-ED42-100F-6AB245CBC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„</a:t>
            </a:r>
            <a:r>
              <a:rPr lang="pl-PL" i="1" dirty="0" err="1"/>
              <a:t>So</a:t>
            </a:r>
            <a:r>
              <a:rPr lang="pl-PL" i="1" dirty="0"/>
              <a:t>, </a:t>
            </a:r>
            <a:r>
              <a:rPr lang="pl-PL" i="1" dirty="0" err="1"/>
              <a:t>overall</a:t>
            </a:r>
            <a:r>
              <a:rPr lang="pl-PL" i="1" dirty="0"/>
              <a:t>: </a:t>
            </a:r>
            <a:r>
              <a:rPr lang="en-US" i="1" dirty="0"/>
              <a:t>is heterodox economics concerned with power structures and their</a:t>
            </a:r>
            <a:r>
              <a:rPr lang="pl-PL" i="1" dirty="0"/>
              <a:t> </a:t>
            </a:r>
            <a:r>
              <a:rPr lang="en-US" i="1" dirty="0"/>
              <a:t>supporting ideologies? </a:t>
            </a:r>
            <a:endParaRPr lang="pl-PL" i="1" dirty="0"/>
          </a:p>
          <a:p>
            <a:pPr marL="0" indent="0" algn="just">
              <a:buNone/>
            </a:pPr>
            <a:r>
              <a:rPr lang="en-US" i="1" dirty="0"/>
              <a:t>Yes. Is it defined by any specific ideology or political objective,</a:t>
            </a:r>
            <a:r>
              <a:rPr lang="pl-PL" i="1" dirty="0"/>
              <a:t> </a:t>
            </a:r>
            <a:r>
              <a:rPr lang="en-US" i="1" dirty="0"/>
              <a:t>such as anti-capitalism? </a:t>
            </a:r>
            <a:endParaRPr lang="pl-PL" i="1" dirty="0"/>
          </a:p>
          <a:p>
            <a:pPr marL="0" indent="0" algn="just">
              <a:buNone/>
            </a:pPr>
            <a:r>
              <a:rPr lang="en-US" i="1" dirty="0"/>
              <a:t>No: it is concerned about the effects of capitalism as well as other</a:t>
            </a:r>
            <a:r>
              <a:rPr lang="pl-PL" i="1" dirty="0"/>
              <a:t> </a:t>
            </a:r>
            <a:r>
              <a:rPr lang="en-US" i="1" dirty="0"/>
              <a:t>ideologically honed power structures and their societal outcomes. </a:t>
            </a:r>
            <a:endParaRPr lang="pl-PL" i="1" dirty="0"/>
          </a:p>
          <a:p>
            <a:pPr marL="0" indent="0" algn="just">
              <a:buNone/>
            </a:pPr>
            <a:r>
              <a:rPr lang="en-US" i="1" dirty="0"/>
              <a:t>It is also concerned to</a:t>
            </a:r>
            <a:r>
              <a:rPr lang="pl-PL" i="1" dirty="0"/>
              <a:t> </a:t>
            </a:r>
            <a:r>
              <a:rPr lang="en-US" i="1" dirty="0"/>
              <a:t>expose the hidden ideology of mainstream economics that underpins and is reinforced by its</a:t>
            </a:r>
            <a:r>
              <a:rPr lang="pl-PL" i="1" dirty="0"/>
              <a:t> </a:t>
            </a:r>
            <a:r>
              <a:rPr lang="en-US" i="1" dirty="0"/>
              <a:t>unrealistic approach to economics</a:t>
            </a:r>
            <a:r>
              <a:rPr lang="en-US" dirty="0"/>
              <a:t>.</a:t>
            </a:r>
            <a:r>
              <a:rPr lang="pl-PL" dirty="0"/>
              <a:t>”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073664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387</Words>
  <Application>Microsoft Office PowerPoint</Application>
  <PresentationFormat>Panoramiczny</PresentationFormat>
  <Paragraphs>49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Motyw pakietu Office</vt:lpstr>
      <vt:lpstr>O co chodzi w heterodoksji?</vt:lpstr>
      <vt:lpstr>Ortodoksja (główny nurt) vs Heterodoksja</vt:lpstr>
      <vt:lpstr>Prezentacja programu PowerPoint</vt:lpstr>
      <vt:lpstr>Główny nurt (ortodoksja)</vt:lpstr>
      <vt:lpstr>Heterodoksja</vt:lpstr>
      <vt:lpstr>3 tematy jednoczące heterodoksję</vt:lpstr>
      <vt:lpstr>Linie demarkacyjne</vt:lpstr>
      <vt:lpstr>Główny nurt oczami heterodoksji</vt:lpstr>
      <vt:lpstr>A. Mearman, S. Berger, D. Guizzo (2023, s. 1027)</vt:lpstr>
      <vt:lpstr>Co polaryzacja mówi o ekonomii jako nauce?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Rogoda</dc:creator>
  <cp:lastModifiedBy>Adam Rogoda</cp:lastModifiedBy>
  <cp:revision>2</cp:revision>
  <dcterms:created xsi:type="dcterms:W3CDTF">2025-03-13T12:27:05Z</dcterms:created>
  <dcterms:modified xsi:type="dcterms:W3CDTF">2025-03-13T16:12:55Z</dcterms:modified>
</cp:coreProperties>
</file>